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5"/>
  </p:notesMasterIdLst>
  <p:sldIdLst>
    <p:sldId id="257" r:id="rId2"/>
    <p:sldId id="394" r:id="rId3"/>
    <p:sldId id="349" r:id="rId4"/>
    <p:sldId id="282" r:id="rId5"/>
    <p:sldId id="350" r:id="rId6"/>
    <p:sldId id="331" r:id="rId7"/>
    <p:sldId id="260" r:id="rId8"/>
    <p:sldId id="333" r:id="rId9"/>
    <p:sldId id="271" r:id="rId10"/>
    <p:sldId id="273" r:id="rId11"/>
    <p:sldId id="401" r:id="rId12"/>
    <p:sldId id="274" r:id="rId13"/>
    <p:sldId id="415" r:id="rId14"/>
    <p:sldId id="334" r:id="rId15"/>
    <p:sldId id="275" r:id="rId16"/>
    <p:sldId id="315" r:id="rId17"/>
    <p:sldId id="316" r:id="rId18"/>
    <p:sldId id="278" r:id="rId19"/>
    <p:sldId id="418" r:id="rId20"/>
    <p:sldId id="256" r:id="rId21"/>
    <p:sldId id="419" r:id="rId22"/>
    <p:sldId id="258" r:id="rId23"/>
    <p:sldId id="259" r:id="rId24"/>
    <p:sldId id="425" r:id="rId25"/>
    <p:sldId id="396" r:id="rId26"/>
    <p:sldId id="279" r:id="rId27"/>
    <p:sldId id="413" r:id="rId28"/>
    <p:sldId id="402" r:id="rId29"/>
    <p:sldId id="420" r:id="rId30"/>
    <p:sldId id="284" r:id="rId31"/>
    <p:sldId id="399" r:id="rId32"/>
    <p:sldId id="285" r:id="rId33"/>
    <p:sldId id="407" r:id="rId34"/>
    <p:sldId id="414" r:id="rId35"/>
    <p:sldId id="405" r:id="rId36"/>
    <p:sldId id="298" r:id="rId37"/>
    <p:sldId id="398" r:id="rId38"/>
    <p:sldId id="300" r:id="rId39"/>
    <p:sldId id="301" r:id="rId40"/>
    <p:sldId id="406" r:id="rId41"/>
    <p:sldId id="306" r:id="rId42"/>
    <p:sldId id="395" r:id="rId43"/>
    <p:sldId id="353" r:id="rId44"/>
    <p:sldId id="354" r:id="rId45"/>
    <p:sldId id="355" r:id="rId46"/>
    <p:sldId id="390" r:id="rId47"/>
    <p:sldId id="358" r:id="rId48"/>
    <p:sldId id="391" r:id="rId49"/>
    <p:sldId id="360" r:id="rId50"/>
    <p:sldId id="362" r:id="rId51"/>
    <p:sldId id="417" r:id="rId52"/>
    <p:sldId id="422" r:id="rId53"/>
    <p:sldId id="363" r:id="rId54"/>
    <p:sldId id="364" r:id="rId55"/>
    <p:sldId id="365" r:id="rId56"/>
    <p:sldId id="366" r:id="rId57"/>
    <p:sldId id="367" r:id="rId58"/>
    <p:sldId id="368" r:id="rId59"/>
    <p:sldId id="369" r:id="rId60"/>
    <p:sldId id="370" r:id="rId61"/>
    <p:sldId id="371" r:id="rId62"/>
    <p:sldId id="386" r:id="rId63"/>
    <p:sldId id="412" r:id="rId64"/>
    <p:sldId id="423" r:id="rId65"/>
    <p:sldId id="372" r:id="rId66"/>
    <p:sldId id="382" r:id="rId67"/>
    <p:sldId id="381" r:id="rId68"/>
    <p:sldId id="374" r:id="rId69"/>
    <p:sldId id="375" r:id="rId70"/>
    <p:sldId id="376" r:id="rId71"/>
    <p:sldId id="404" r:id="rId72"/>
    <p:sldId id="379" r:id="rId73"/>
    <p:sldId id="377" r:id="rId74"/>
    <p:sldId id="378" r:id="rId75"/>
    <p:sldId id="380" r:id="rId76"/>
    <p:sldId id="387" r:id="rId77"/>
    <p:sldId id="392" r:id="rId78"/>
    <p:sldId id="385" r:id="rId79"/>
    <p:sldId id="416" r:id="rId80"/>
    <p:sldId id="421" r:id="rId81"/>
    <p:sldId id="393" r:id="rId82"/>
    <p:sldId id="384" r:id="rId83"/>
    <p:sldId id="424" r:id="rId8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072" autoAdjust="0"/>
  </p:normalViewPr>
  <p:slideViewPr>
    <p:cSldViewPr>
      <p:cViewPr varScale="1">
        <p:scale>
          <a:sx n="113" d="100"/>
          <a:sy n="113" d="100"/>
        </p:scale>
        <p:origin x="1781"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8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8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8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8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8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10875"/>
          <a:ext cx="3711033" cy="1065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Given a search problem definition</a:t>
          </a:r>
        </a:p>
      </dsp:txBody>
      <dsp:txXfrm>
        <a:off x="0" y="10875"/>
        <a:ext cx="3711033" cy="1065600"/>
      </dsp:txXfrm>
    </dsp:sp>
    <dsp:sp modelId="{75826E61-882F-4E42-B2DE-53BD198C8B82}">
      <dsp:nvSpPr>
        <dsp:cNvPr id="0" name=""/>
        <dsp:cNvSpPr/>
      </dsp:nvSpPr>
      <dsp:spPr>
        <a:xfrm>
          <a:off x="0" y="1076475"/>
          <a:ext cx="3711033" cy="167582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Initial state</a:t>
          </a:r>
        </a:p>
        <a:p>
          <a:pPr marL="171450" lvl="1" indent="-171450" algn="l" defTabSz="800100">
            <a:lnSpc>
              <a:spcPct val="90000"/>
            </a:lnSpc>
            <a:spcBef>
              <a:spcPct val="0"/>
            </a:spcBef>
            <a:spcAft>
              <a:spcPct val="15000"/>
            </a:spcAft>
            <a:buChar char="•"/>
          </a:pPr>
          <a:r>
            <a:rPr lang="en-US" sz="1800" kern="1200" dirty="0"/>
            <a:t>Actions</a:t>
          </a:r>
        </a:p>
        <a:p>
          <a:pPr marL="171450" lvl="1" indent="-171450" algn="l" defTabSz="800100">
            <a:lnSpc>
              <a:spcPct val="90000"/>
            </a:lnSpc>
            <a:spcBef>
              <a:spcPct val="0"/>
            </a:spcBef>
            <a:spcAft>
              <a:spcPct val="15000"/>
            </a:spcAft>
            <a:buChar char="•"/>
          </a:pPr>
          <a:r>
            <a:rPr lang="en-US" sz="1800" kern="1200" dirty="0"/>
            <a:t>Transition model</a:t>
          </a:r>
        </a:p>
        <a:p>
          <a:pPr marL="171450" lvl="1" indent="-171450" algn="l" defTabSz="800100">
            <a:lnSpc>
              <a:spcPct val="90000"/>
            </a:lnSpc>
            <a:spcBef>
              <a:spcPct val="0"/>
            </a:spcBef>
            <a:spcAft>
              <a:spcPct val="15000"/>
            </a:spcAft>
            <a:buChar char="•"/>
          </a:pPr>
          <a:r>
            <a:rPr lang="en-US" sz="1800" kern="1200" dirty="0"/>
            <a:t>Goal state</a:t>
          </a:r>
        </a:p>
        <a:p>
          <a:pPr marL="171450" lvl="1" indent="-171450" algn="l" defTabSz="800100">
            <a:lnSpc>
              <a:spcPct val="90000"/>
            </a:lnSpc>
            <a:spcBef>
              <a:spcPct val="0"/>
            </a:spcBef>
            <a:spcAft>
              <a:spcPct val="15000"/>
            </a:spcAft>
            <a:buChar char="•"/>
          </a:pPr>
          <a:r>
            <a:rPr lang="en-US" sz="1800" kern="1200" dirty="0"/>
            <a:t>Path cost</a:t>
          </a:r>
        </a:p>
      </dsp:txBody>
      <dsp:txXfrm>
        <a:off x="0" y="1076475"/>
        <a:ext cx="3711033" cy="16758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26</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31</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43</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63</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78</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9/18/2023</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9/20/2023</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9/20/2023</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8.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10.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3.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png"/><Relationship Id="rId4" Type="http://schemas.openxmlformats.org/officeDocument/2006/relationships/image" Target="../media/image670.png"/><Relationship Id="rId9" Type="http://schemas.openxmlformats.org/officeDocument/2006/relationships/image" Target="../media/image72.png"/></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1.pn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microsoft.com/office/2007/relationships/hdphoto" Target="../media/hdphoto1.wdp"/></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dirty="0"/>
              <a:t>Continuous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nvPr>
        </p:nvGraphicFramePr>
        <p:xfrm>
          <a:off x="632367" y="1482061"/>
          <a:ext cx="3711033" cy="27631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4991100" y="1488916"/>
            <a:ext cx="2876550" cy="1569660"/>
          </a:xfrm>
          <a:prstGeom prst="rect">
            <a:avLst/>
          </a:prstGeom>
        </p:spPr>
        <p:txBody>
          <a:bodyPr wrap="square">
            <a:spAutoFit/>
          </a:bodyPr>
          <a:lstStyle/>
          <a:p>
            <a:r>
              <a:rPr lang="en-US" sz="2400" b="1" dirty="0"/>
              <a:t>How do we find the optimal solution (sequence of actions/states)?</a:t>
            </a:r>
          </a:p>
        </p:txBody>
      </p:sp>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75C77B91-470E-4D83-B04D-01194B871D1C}"/>
              </a:ext>
            </a:extLst>
          </p:cNvPr>
          <p:cNvSpPr txBox="1"/>
          <p:nvPr/>
        </p:nvSpPr>
        <p:spPr>
          <a:xfrm>
            <a:off x="838200" y="4724400"/>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flipH="1">
            <a:off x="2590800" y="5105400"/>
            <a:ext cx="722156"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B1FA59E-D51B-462E-80A8-BBD43C78A614}"/>
              </a:ext>
            </a:extLst>
          </p:cNvPr>
          <p:cNvSpPr txBox="1"/>
          <p:nvPr/>
        </p:nvSpPr>
        <p:spPr>
          <a:xfrm>
            <a:off x="5334000" y="3340416"/>
            <a:ext cx="1752600" cy="400110"/>
          </a:xfrm>
          <a:prstGeom prst="rect">
            <a:avLst/>
          </a:prstGeom>
          <a:noFill/>
        </p:spPr>
        <p:txBody>
          <a:bodyPr wrap="square" rtlCol="0">
            <a:spAutoFit/>
          </a:bodyPr>
          <a:lstStyle/>
          <a:p>
            <a:pPr algn="ctr"/>
            <a:r>
              <a:rPr lang="en-US" sz="2000" b="1" dirty="0"/>
              <a:t>State space</a:t>
            </a:r>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35FE1E2-6862-4B7C-9BCA-FCC147456DF1}"/>
              </a:ext>
            </a:extLst>
          </p:cNvPr>
          <p:cNvGrpSpPr/>
          <p:nvPr/>
        </p:nvGrpSpPr>
        <p:grpSpPr>
          <a:xfrm>
            <a:off x="5175743" y="3384655"/>
            <a:ext cx="1301257" cy="525936"/>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018F8CBD-0FF9-413A-B4D5-AAC5A8B148C2}"/>
              </a:ext>
            </a:extLst>
          </p:cNvPr>
          <p:cNvSpPr/>
          <p:nvPr/>
        </p:nvSpPr>
        <p:spPr>
          <a:xfrm>
            <a:off x="4876800" y="3502223"/>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628650" y="1825624"/>
            <a:ext cx="4400550" cy="4667249"/>
          </a:xfrm>
        </p:spPr>
        <p:txBody>
          <a:bodyPr>
            <a:normAutofit fontScale="85000" lnSpcReduction="1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need to be broken.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node represents a state of the environment. It contains the data structure that creates the search tree.</a:t>
            </a:r>
          </a:p>
        </p:txBody>
      </p:sp>
      <p:grpSp>
        <p:nvGrpSpPr>
          <p:cNvPr id="8" name="Group 7"/>
          <p:cNvGrpSpPr/>
          <p:nvPr/>
        </p:nvGrpSpPr>
        <p:grpSpPr>
          <a:xfrm>
            <a:off x="5715000" y="1591270"/>
            <a:ext cx="3073813" cy="4646588"/>
            <a:chOff x="2667000" y="1792069"/>
            <a:chExt cx="3073813" cy="4646588"/>
          </a:xfrm>
        </p:grpSpPr>
        <p:sp>
          <p:nvSpPr>
            <p:cNvPr id="9" name="TextBox 8"/>
            <p:cNvSpPr txBox="1"/>
            <p:nvPr/>
          </p:nvSpPr>
          <p:spPr>
            <a:xfrm>
              <a:off x="2667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2" name="TextBox 11"/>
            <p:cNvSpPr txBox="1"/>
            <p:nvPr/>
          </p:nvSpPr>
          <p:spPr>
            <a:xfrm>
              <a:off x="4885812" y="35814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a:off x="4658123" y="3657601"/>
              <a:ext cx="447282" cy="65423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rot="16200000" flipH="1">
              <a:off x="5159283" y="3756118"/>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Freeform: Shape 1">
            <a:extLst>
              <a:ext uri="{FF2B5EF4-FFF2-40B4-BE49-F238E27FC236}">
                <a16:creationId xmlns:a16="http://schemas.microsoft.com/office/drawing/2014/main" id="{3DB9A189-8193-43AF-BBBF-E036969E73F7}"/>
              </a:ext>
            </a:extLst>
          </p:cNvPr>
          <p:cNvSpPr/>
          <p:nvPr/>
        </p:nvSpPr>
        <p:spPr>
          <a:xfrm>
            <a:off x="5956384" y="3280240"/>
            <a:ext cx="884889" cy="869795"/>
          </a:xfrm>
          <a:custGeom>
            <a:avLst/>
            <a:gdLst>
              <a:gd name="connsiteX0" fmla="*/ 305026 w 884889"/>
              <a:gd name="connsiteY0" fmla="*/ 869795 h 869795"/>
              <a:gd name="connsiteX1" fmla="*/ 26245 w 884889"/>
              <a:gd name="connsiteY1" fmla="*/ 289932 h 869795"/>
              <a:gd name="connsiteX2" fmla="*/ 884889 w 884889"/>
              <a:gd name="connsiteY2" fmla="*/ 0 h 869795"/>
              <a:gd name="connsiteX3" fmla="*/ 884889 w 884889"/>
              <a:gd name="connsiteY3" fmla="*/ 0 h 869795"/>
            </a:gdLst>
            <a:ahLst/>
            <a:cxnLst>
              <a:cxn ang="0">
                <a:pos x="connsiteX0" y="connsiteY0"/>
              </a:cxn>
              <a:cxn ang="0">
                <a:pos x="connsiteX1" y="connsiteY1"/>
              </a:cxn>
              <a:cxn ang="0">
                <a:pos x="connsiteX2" y="connsiteY2"/>
              </a:cxn>
              <a:cxn ang="0">
                <a:pos x="connsiteX3" y="connsiteY3"/>
              </a:cxn>
            </a:cxnLst>
            <a:rect l="l" t="t" r="r" b="b"/>
            <a:pathLst>
              <a:path w="884889" h="869795">
                <a:moveTo>
                  <a:pt x="305026" y="869795"/>
                </a:moveTo>
                <a:cubicBezTo>
                  <a:pt x="117313" y="652346"/>
                  <a:pt x="-70399" y="434898"/>
                  <a:pt x="26245" y="289932"/>
                </a:cubicBezTo>
                <a:cubicBezTo>
                  <a:pt x="122889" y="144966"/>
                  <a:pt x="884889" y="0"/>
                  <a:pt x="884889" y="0"/>
                </a:cubicBezTo>
                <a:lnTo>
                  <a:pt x="884889" y="0"/>
                </a:lnTo>
              </a:path>
            </a:pathLst>
          </a:cu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086600" y="3352800"/>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362034" y="3429000"/>
            <a:ext cx="943766" cy="3842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space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initial state and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a:t>
            </a:r>
          </a:p>
        </p:txBody>
      </p:sp>
    </p:spTree>
    <p:extLst>
      <p:ext uri="{BB962C8B-B14F-4D97-AF65-F5344CB8AC3E}">
        <p14:creationId xmlns:p14="http://schemas.microsoft.com/office/powerpoint/2010/main" val="6310916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a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121614" y="3657707"/>
            <a:ext cx="1785597" cy="621791"/>
          </a:xfrm>
          <a:prstGeom prst="wedgeRectCallout">
            <a:avLst>
              <a:gd name="adj1" fmla="val 57125"/>
              <a:gd name="adj2" fmla="val -21013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Example of a redundant path</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75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are factored and can use this information to estimate the problem size. </a:t>
                </a:r>
              </a:p>
              <a:p>
                <a:r>
                  <a:rPr lang="en-US" dirty="0"/>
                  <a:t>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290" t="-1667" r="-1548" b="-76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91049" y="2780797"/>
                <a:ext cx="3409950" cy="4031873"/>
              </a:xfrm>
              <a:prstGeom prst="rect">
                <a:avLst/>
              </a:prstGeom>
              <a:noFill/>
            </p:spPr>
            <p:txBody>
              <a:bodyPr wrap="square" rtlCol="0">
                <a:spAutoFit/>
              </a:bodyPr>
              <a:lstStyle/>
              <a:p>
                <a14:m>
                  <m:oMath xmlns:m="http://schemas.openxmlformats.org/officeDocument/2006/math">
                    <m:r>
                      <a:rPr lang="en-US" sz="1600" b="0" i="1" smtClean="0">
                        <a:latin typeface="Cambria Math" panose="02040503050406030204" pitchFamily="18" charset="0"/>
                      </a:rPr>
                      <m:t>𝑛</m:t>
                    </m:r>
                  </m:oMath>
                </a14:m>
                <a:r>
                  <a:rPr lang="en-US" sz="1600" dirty="0"/>
                  <a:t> = number of squares</a:t>
                </a:r>
              </a:p>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2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n places.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 </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𝑛</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𝑛</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91049" y="2780797"/>
                <a:ext cx="3409950" cy="4031873"/>
              </a:xfrm>
              <a:prstGeom prst="rect">
                <a:avLst/>
              </a:prstGeom>
              <a:blipFill>
                <a:blip r:embed="rId4"/>
                <a:stretch>
                  <a:fillRect l="-1073" t="-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peech Bubble: Rectangle with Corners Rounded 11">
                <a:extLst>
                  <a:ext uri="{FF2B5EF4-FFF2-40B4-BE49-F238E27FC236}">
                    <a16:creationId xmlns:a16="http://schemas.microsoft.com/office/drawing/2014/main" id="{2388DC15-319D-3509-C4B8-C4B8CA88FD3D}"/>
                  </a:ext>
                </a:extLst>
              </p:cNvPr>
              <p:cNvSpPr/>
              <p:nvPr/>
            </p:nvSpPr>
            <p:spPr>
              <a:xfrm>
                <a:off x="3657600" y="6327396"/>
                <a:ext cx="4767014" cy="457200"/>
              </a:xfrm>
              <a:prstGeom prst="wedgeRoundRectCallout">
                <a:avLst>
                  <a:gd name="adj1" fmla="val -2587"/>
                  <a:gd name="adj2" fmla="val -101711"/>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We call the number of squares (“slots”) </a:t>
                </a:r>
                <a14:m>
                  <m:oMath xmlns:m="http://schemas.openxmlformats.org/officeDocument/2006/math">
                    <m:r>
                      <a:rPr lang="en-US" i="1" dirty="0" smtClean="0">
                        <a:latin typeface="Cambria Math" panose="02040503050406030204" pitchFamily="18" charset="0"/>
                      </a:rPr>
                      <m:t>𝑛</m:t>
                    </m:r>
                  </m:oMath>
                </a14:m>
                <a:r>
                  <a:rPr lang="en-US" dirty="0"/>
                  <a:t> here! </a:t>
                </a:r>
              </a:p>
            </p:txBody>
          </p:sp>
        </mc:Choice>
        <mc:Fallback xmlns="">
          <p:sp>
            <p:nvSpPr>
              <p:cNvPr id="12" name="Speech Bubble: Rectangle with Corners Rounded 11">
                <a:extLst>
                  <a:ext uri="{FF2B5EF4-FFF2-40B4-BE49-F238E27FC236}">
                    <a16:creationId xmlns:a16="http://schemas.microsoft.com/office/drawing/2014/main" id="{2388DC15-319D-3509-C4B8-C4B8CA88FD3D}"/>
                  </a:ext>
                </a:extLst>
              </p:cNvPr>
              <p:cNvSpPr>
                <a:spLocks noRot="1" noChangeAspect="1" noMove="1" noResize="1" noEditPoints="1" noAdjustHandles="1" noChangeArrowheads="1" noChangeShapeType="1" noTextEdit="1"/>
              </p:cNvSpPr>
              <p:nvPr/>
            </p:nvSpPr>
            <p:spPr>
              <a:xfrm>
                <a:off x="3657600" y="6327396"/>
                <a:ext cx="4767014" cy="457200"/>
              </a:xfrm>
              <a:prstGeom prst="wedgeRoundRectCallout">
                <a:avLst>
                  <a:gd name="adj1" fmla="val -2587"/>
                  <a:gd name="adj2" fmla="val -101711"/>
                  <a:gd name="adj3" fmla="val 16667"/>
                </a:avLst>
              </a:prstGeom>
              <a:blipFill>
                <a:blip r:embed="rId5"/>
                <a:stretch>
                  <a:fillRect b="-598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22152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28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r>
              <a:rPr lang="en-US" sz="2000" dirty="0"/>
              <a:t>Cycle checking check only the current path. </a:t>
            </a:r>
            <a:br>
              <a:rPr lang="en-US" sz="2000" dirty="0"/>
            </a:br>
            <a:r>
              <a:rPr lang="en-US" sz="2000" dirty="0"/>
              <a:t>Redundant paths may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447800"/>
                <a:ext cx="4508847" cy="3505200"/>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a:t>
                </a:r>
                <a:br>
                  <a:rPr lang="en-US" sz="2000" dirty="0"/>
                </a:br>
                <a:r>
                  <a:rPr lang="en-US" sz="2000" dirty="0"/>
                  <a:t>in the current state</a:t>
                </a:r>
                <a:br>
                  <a:rPr lang="en-US" sz="2000" i="1" dirty="0">
                    <a:latin typeface="Cambria Math" panose="02040503050406030204" pitchFamily="18" charset="0"/>
                  </a:rPr>
                </a:b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oMath>
                </a14:m>
                <a:r>
                  <a:rPr lang="en-US" sz="2000" dirty="0"/>
                  <a:t>       (</a:t>
                </a:r>
                <a14:m>
                  <m:oMath xmlns:m="http://schemas.openxmlformats.org/officeDocument/2006/math">
                    <m:r>
                      <a:rPr lang="en-US" sz="2000" i="1" dirty="0" smtClean="0">
                        <a:latin typeface="Cambria Math" panose="02040503050406030204" pitchFamily="18" charset="0"/>
                      </a:rPr>
                      <m:t>𝑆</m:t>
                    </m:r>
                  </m:oMath>
                </a14:m>
                <a:r>
                  <a:rPr lang="en-US" sz="2000" dirty="0"/>
                  <a:t> is the set of states)</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nonnegative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447800"/>
                <a:ext cx="4508847" cy="3505200"/>
              </a:xfrm>
              <a:blipFill>
                <a:blip r:embed="rId5"/>
                <a:stretch>
                  <a:fillRect l="-1757" t="-3304"/>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457200" y="4968895"/>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20" grpId="0" animBg="1"/>
      <p:bldP spid="25" grpId="0" animBg="1"/>
      <p:bldP spid="45" grpId="0"/>
      <p:bldP spid="38" grpId="0" animBg="1"/>
      <p:bldP spid="39" grpId="0"/>
      <p:bldP spid="40" grpId="0" animBg="1"/>
      <p:bldP spid="44" grpId="0" animBg="1"/>
      <p:bldP spid="46" grpId="0" animBg="1"/>
      <p:bldP spid="54" grpId="0" animBg="1"/>
      <p:bldP spid="55" grpId="0"/>
      <p:bldP spid="5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514600"/>
            <a:ext cx="4235603" cy="646331"/>
          </a:xfrm>
          <a:prstGeom prst="rect">
            <a:avLst/>
          </a:prstGeom>
          <a:noFill/>
        </p:spPr>
        <p:txBody>
          <a:bodyPr wrap="square" rtlCol="0">
            <a:spAutoFit/>
          </a:bodyPr>
          <a:lstStyle/>
          <a:p>
            <a:pPr algn="ctr"/>
            <a:r>
              <a:rPr lang="en-US" b="1" dirty="0"/>
              <a:t>State Space: </a:t>
            </a:r>
            <a:r>
              <a:rPr lang="en-US" dirty="0"/>
              <a:t>Defined by initial state, actions and transition model</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mc:Choice xmlns:a14="http://schemas.microsoft.com/office/drawing/2010/main"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mc:AlternateContent xmlns:mc="http://schemas.openxmlformats.org/markup-compatibility/2006" xmlns:a14="http://schemas.microsoft.com/office/drawing/2010/main">
        <mc:Choice Requires="a14">
          <p:sp>
            <p:nvSpPr>
              <p:cNvPr id="6147" name="Rectangle 3"/>
              <p:cNvSpPr>
                <a:spLocks noGrp="1" noChangeArrowheads="1"/>
              </p:cNvSpPr>
              <p:nvPr>
                <p:ph idx="1"/>
              </p:nvPr>
            </p:nvSpPr>
            <p:spPr>
              <a:xfrm>
                <a:off x="457200" y="4234621"/>
                <a:ext cx="8448907" cy="2394779"/>
              </a:xfrm>
            </p:spPr>
            <p:txBody>
              <a:bodyPr>
                <a:normAutofit fontScale="92500" lnSpcReduction="10000"/>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and states</a:t>
                </a:r>
              </a:p>
              <a:p>
                <a:pPr lvl="1"/>
                <a:r>
                  <a:rPr lang="en-US" sz="2000" dirty="0"/>
                  <a:t>There are 8 possible atomic states of the system. </a:t>
                </a:r>
              </a:p>
              <a:p>
                <a:pPr lvl="1"/>
                <a:r>
                  <a:rPr lang="en-US" sz="2000" dirty="0"/>
                  <a:t>Why is the number of states for </a:t>
                </a:r>
                <a:r>
                  <a:rPr lang="en-US" sz="2000" i="1" dirty="0"/>
                  <a:t>n</a:t>
                </a:r>
                <a:r>
                  <a:rPr lang="en-US" sz="2000" dirty="0"/>
                  <a:t> possible locations  </a:t>
                </a:r>
                <a14:m>
                  <m:oMath xmlns:m="http://schemas.openxmlformats.org/officeDocument/2006/math">
                    <m:r>
                      <a:rPr lang="en-US" sz="2000" b="0" i="1" smtClean="0">
                        <a:latin typeface="Cambria Math" panose="02040503050406030204" pitchFamily="18" charset="0"/>
                      </a:rPr>
                      <m:t>𝑛</m:t>
                    </m:r>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m:t>
                            </m:r>
                          </m:e>
                          <m:sup>
                            <m:r>
                              <a:rPr lang="en-US" sz="2000" b="0" i="1" smtClean="0">
                                <a:latin typeface="Cambria Math" panose="02040503050406030204" pitchFamily="18" charset="0"/>
                              </a:rPr>
                              <m:t>𝑛</m:t>
                            </m:r>
                          </m:sup>
                        </m:sSup>
                      </m:e>
                    </m:d>
                  </m:oMath>
                </a14:m>
                <a:r>
                  <a:rPr lang="en-US" sz="2000" dirty="0"/>
                  <a:t>?</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mc:Choice>
        <mc:Fallback xmlns="">
          <p:sp>
            <p:nvSpPr>
              <p:cNvPr id="6147" name="Rectangle 3"/>
              <p:cNvSpPr>
                <a:spLocks noGrp="1" noRot="1" noChangeAspect="1" noMove="1" noResize="1" noEditPoints="1" noAdjustHandles="1" noChangeArrowheads="1" noChangeShapeType="1" noTextEdit="1"/>
              </p:cNvSpPr>
              <p:nvPr>
                <p:ph idx="1"/>
              </p:nvPr>
            </p:nvSpPr>
            <p:spPr>
              <a:xfrm>
                <a:off x="457200" y="4234621"/>
                <a:ext cx="8448907" cy="2394779"/>
              </a:xfrm>
              <a:blipFill>
                <a:blip r:embed="rId4"/>
                <a:stretch>
                  <a:fillRect l="-794" t="-4326" b="-4580"/>
                </a:stretch>
              </a:blipFill>
            </p:spPr>
            <p:txBody>
              <a:bodyPr/>
              <a:lstStyle/>
              <a:p>
                <a:r>
                  <a:rPr lang="en-US">
                    <a:noFill/>
                  </a:rPr>
                  <a:t> </a:t>
                </a:r>
              </a:p>
            </p:txBody>
          </p:sp>
        </mc:Fallback>
      </mc:AlternateContent>
      <p:pic>
        <p:nvPicPr>
          <p:cNvPr id="6" name="Picture 4" descr="vacuum2-environment"/>
          <p:cNvPicPr>
            <a:picLocks noChangeAspect="1" noChangeArrowheads="1"/>
          </p:cNvPicPr>
          <p:nvPr/>
        </p:nvPicPr>
        <p:blipFill>
          <a:blip r:embed="rId5"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735336"/>
            <a:ext cx="2057400" cy="365125"/>
          </a:xfrm>
        </p:spPr>
        <p:txBody>
          <a:bodyPr/>
          <a:lstStyle/>
          <a:p>
            <a:fld id="{E97C47EE-1537-423B-A9B2-96D7BC867AC1}" type="slidenum">
              <a:rPr lang="en-US" smtClean="0"/>
              <a:t>80</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12206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478601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652410"/>
            <a:ext cx="2133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252610"/>
            <a:ext cx="34290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195210"/>
            <a:ext cx="228600" cy="228600"/>
          </a:xfrm>
          <a:prstGeom prst="rect">
            <a:avLst/>
          </a:prstGeom>
          <a:solidFill>
            <a:srgbClr val="FFC000">
              <a:alpha val="2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18171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322464"/>
            <a:ext cx="2626168" cy="338554"/>
          </a:xfrm>
          <a:prstGeom prst="rect">
            <a:avLst/>
          </a:prstGeom>
          <a:noFill/>
        </p:spPr>
        <p:txBody>
          <a:bodyPr wrap="none" rtlCol="0">
            <a:spAutoFit/>
          </a:bodyPr>
          <a:lstStyle/>
          <a:p>
            <a:r>
              <a:rPr lang="en-US" sz="1600" dirty="0"/>
              <a:t>See BFS for function EXPAND.</a:t>
            </a:r>
          </a:p>
        </p:txBody>
      </p:sp>
      <p:sp>
        <p:nvSpPr>
          <p:cNvPr id="15" name="Speech Bubble: Rectangle with Corners Rounded 14">
            <a:extLst>
              <a:ext uri="{FF2B5EF4-FFF2-40B4-BE49-F238E27FC236}">
                <a16:creationId xmlns:a16="http://schemas.microsoft.com/office/drawing/2014/main" id="{AAF19C76-1985-4A20-80E0-79ECB8A94255}"/>
              </a:ext>
            </a:extLst>
          </p:cNvPr>
          <p:cNvSpPr/>
          <p:nvPr/>
        </p:nvSpPr>
        <p:spPr>
          <a:xfrm>
            <a:off x="6134100" y="1676400"/>
            <a:ext cx="2705100" cy="281295"/>
          </a:xfrm>
          <a:prstGeom prst="wedgeRoundRectCallout">
            <a:avLst>
              <a:gd name="adj1" fmla="val -117350"/>
              <a:gd name="adj2" fmla="val 1155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is the function </a:t>
            </a:r>
            <a:r>
              <a:rPr lang="en-US" sz="1600" i="1" dirty="0"/>
              <a:t>f(n)</a:t>
            </a:r>
            <a:endParaRPr lang="en-US" sz="1600" dirty="0"/>
          </a:p>
        </p:txBody>
      </p:sp>
    </p:spTree>
    <p:extLst>
      <p:ext uri="{BB962C8B-B14F-4D97-AF65-F5344CB8AC3E}">
        <p14:creationId xmlns:p14="http://schemas.microsoft.com/office/powerpoint/2010/main" val="39313995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2" grpId="0"/>
      <p:bldP spid="13" grpId="0"/>
      <p:bldP spid="14" grpId="0"/>
      <p:bldP spid="15" grpId="0"/>
      <p:bldP spid="16" grpId="0"/>
      <p:bldP spid="18" grpId="0"/>
      <p:bldP spid="19" grpId="0"/>
      <p:bldP spid="20" grpId="0"/>
      <p:bldP spid="22" grpId="0"/>
      <p:bldP spid="24"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5" grpId="0"/>
      <p:bldP spid="34" grpId="0"/>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dirty="0"/>
              <a:t>Tree search can be used for planning actions for </a:t>
            </a:r>
            <a:r>
              <a:rPr lang="en-US" b="1" dirty="0"/>
              <a:t>goal-based agents</a:t>
            </a:r>
            <a:r>
              <a:rPr lang="en-US" dirty="0"/>
              <a:t> in known, fully observable and deterministic environments.</a:t>
            </a:r>
          </a:p>
          <a:p>
            <a:endParaRPr lang="en-US" dirty="0"/>
          </a:p>
          <a:p>
            <a:r>
              <a:rPr lang="en-US" dirty="0"/>
              <a:t>Issues are:</a:t>
            </a:r>
          </a:p>
          <a:p>
            <a:pPr lvl="1"/>
            <a:r>
              <a:rPr lang="en-US" dirty="0"/>
              <a:t>The large search space typically does not fit into memory. We use a description using a compact </a:t>
            </a:r>
            <a:r>
              <a:rPr lang="en-US" b="1" dirty="0"/>
              <a:t>transition model.</a:t>
            </a:r>
            <a:endParaRPr lang="en-US" dirty="0"/>
          </a:p>
          <a:p>
            <a:pPr lvl="1"/>
            <a:r>
              <a:rPr lang="en-US" dirty="0"/>
              <a:t>The search tree is built on the fly, and we have to deal with </a:t>
            </a:r>
            <a:r>
              <a:rPr lang="en-US" b="1" dirty="0"/>
              <a:t>cycles and redundant paths</a:t>
            </a:r>
            <a:r>
              <a:rPr lang="en-US" dirty="0"/>
              <a:t>.</a:t>
            </a:r>
          </a:p>
          <a:p>
            <a:pPr lvl="1"/>
            <a:endParaRPr lang="en-US" dirty="0"/>
          </a:p>
          <a:p>
            <a:r>
              <a:rPr lang="en-US" dirty="0"/>
              <a:t>IDS is a memory efficient methods used in AI often for </a:t>
            </a:r>
            <a:r>
              <a:rPr lang="en-US" b="1" dirty="0"/>
              <a:t>uninformed search</a:t>
            </a:r>
            <a:r>
              <a:rPr lang="en-US" dirty="0"/>
              <a:t>.</a:t>
            </a:r>
          </a:p>
          <a:p>
            <a:r>
              <a:rPr lang="en-US" b="1" dirty="0"/>
              <a:t>Informed search </a:t>
            </a:r>
            <a:r>
              <a:rPr lang="en-US" dirty="0"/>
              <a:t>uses heuristics based on knowledge or percepts to improve search (i.e., A* to expand fewer nodes).</a:t>
            </a:r>
          </a:p>
        </p:txBody>
      </p:sp>
    </p:spTree>
    <p:extLst>
      <p:ext uri="{BB962C8B-B14F-4D97-AF65-F5344CB8AC3E}">
        <p14:creationId xmlns:p14="http://schemas.microsoft.com/office/powerpoint/2010/main" val="372739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28650" y="1825624"/>
                <a:ext cx="5848350" cy="4803775"/>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States as a result of the Initial state and the Transition model</a:t>
                </a:r>
              </a:p>
              <a:p>
                <a:pPr lvl="1">
                  <a:lnSpc>
                    <a:spcPct val="120000"/>
                  </a:lnSpc>
                </a:pPr>
                <a:r>
                  <a:rPr lang="en-US" sz="2000" dirty="0"/>
                  <a:t>The location of each tile (including the empty one, ½ of the permutations are unreachable)</a:t>
                </a:r>
              </a:p>
              <a:p>
                <a:pPr lvl="2">
                  <a:lnSpc>
                    <a:spcPct val="120000"/>
                  </a:lnSpc>
                </a:pPr>
                <a:r>
                  <a:rPr lang="en-US" sz="2000" dirty="0"/>
                  <a:t>8-puzzle: </a:t>
                </a:r>
                <a14:m>
                  <m:oMath xmlns:m="http://schemas.openxmlformats.org/officeDocument/2006/math">
                    <m:r>
                      <a:rPr lang="en-US" sz="2000" i="1" dirty="0" smtClean="0">
                        <a:latin typeface="Cambria Math" panose="02040503050406030204" pitchFamily="18" charset="0"/>
                      </a:rPr>
                      <m:t>9</m:t>
                    </m:r>
                    <m:r>
                      <a:rPr lang="en-US" sz="2000" b="0" i="1" dirty="0" smtClean="0">
                        <a:latin typeface="Cambria Math" panose="02040503050406030204" pitchFamily="18" charset="0"/>
                      </a:rPr>
                      <m:t>!/2</m:t>
                    </m:r>
                    <m:r>
                      <a:rPr lang="en-US" sz="2000" i="1" dirty="0" smtClean="0">
                        <a:latin typeface="Cambria Math" panose="02040503050406030204" pitchFamily="18" charset="0"/>
                      </a:rPr>
                      <m:t>=</m:t>
                    </m:r>
                    <m:r>
                      <a:rPr lang="en-US" sz="2000" b="0" i="1" dirty="0" smtClean="0">
                        <a:latin typeface="Cambria Math" panose="02040503050406030204" pitchFamily="18" charset="0"/>
                      </a:rPr>
                      <m:t>181,44</m:t>
                    </m:r>
                    <m:r>
                      <a:rPr lang="en-US" sz="2000" i="1" dirty="0" smtClean="0">
                        <a:latin typeface="Cambria Math" panose="02040503050406030204" pitchFamily="18" charset="0"/>
                      </a:rPr>
                      <m:t>0 </m:t>
                    </m:r>
                  </m:oMath>
                </a14:m>
                <a:r>
                  <a:rPr lang="en-US" sz="2000" dirty="0"/>
                  <a:t>states</a:t>
                </a:r>
              </a:p>
              <a:p>
                <a:pPr lvl="2">
                  <a:lnSpc>
                    <a:spcPct val="120000"/>
                  </a:lnSpc>
                </a:pPr>
                <a:r>
                  <a:rPr lang="en-US" sz="2000" dirty="0"/>
                  <a:t>15-puzzle: </a:t>
                </a:r>
                <a14:m>
                  <m:oMath xmlns:m="http://schemas.openxmlformats.org/officeDocument/2006/math">
                    <m:r>
                      <a:rPr lang="en-US" sz="2000" i="1" dirty="0" smtClean="0">
                        <a:latin typeface="Cambria Math" panose="02040503050406030204" pitchFamily="18" charset="0"/>
                      </a:rPr>
                      <m:t>1</m:t>
                    </m:r>
                    <m:r>
                      <a:rPr lang="en-US" sz="2000" b="0" i="1" dirty="0" smtClean="0">
                        <a:latin typeface="Cambria Math" panose="02040503050406030204" pitchFamily="18" charset="0"/>
                      </a:rPr>
                      <m:t>6</m:t>
                    </m:r>
                    <m:r>
                      <a:rPr lang="en-US" sz="2000" i="1" dirty="0">
                        <a:latin typeface="Cambria Math" panose="02040503050406030204" pitchFamily="18" charset="0"/>
                      </a:rPr>
                      <m:t>!</m:t>
                    </m:r>
                    <m:r>
                      <a:rPr lang="en-US" sz="2000" b="0" i="1" dirty="0" smtClean="0">
                        <a:latin typeface="Cambria Math" panose="02040503050406030204" pitchFamily="18" charset="0"/>
                      </a:rPr>
                      <m:t>/2</m:t>
                    </m:r>
                    <m:r>
                      <a:rPr lang="en-US" sz="2000" i="1" dirty="0">
                        <a:latin typeface="Cambria Math" panose="02040503050406030204" pitchFamily="18" charset="0"/>
                      </a:rPr>
                      <m:t> </m:t>
                    </m:r>
                    <m:r>
                      <a:rPr lang="en-US" sz="2000" i="1" dirty="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 </m:t>
                    </m:r>
                    <m:sSup>
                      <m:sSupPr>
                        <m:ctrlPr>
                          <a:rPr lang="en-US" sz="2000" b="0" i="1" dirty="0" smtClean="0">
                            <a:latin typeface="Cambria Math" panose="02040503050406030204" pitchFamily="18" charset="0"/>
                            <a:ea typeface="Cambria Math" panose="02040503050406030204" pitchFamily="18" charset="0"/>
                          </a:rPr>
                        </m:ctrlPr>
                      </m:sSupPr>
                      <m:e>
                        <m:r>
                          <a:rPr lang="en-US" sz="2000" i="1" dirty="0">
                            <a:latin typeface="Cambria Math" panose="02040503050406030204" pitchFamily="18" charset="0"/>
                          </a:rPr>
                          <m:t>10</m:t>
                        </m:r>
                      </m:e>
                      <m:sup>
                        <m:r>
                          <a:rPr lang="en-US" sz="2000" b="0" i="1" dirty="0" smtClean="0">
                            <a:latin typeface="Cambria Math" panose="02040503050406030204" pitchFamily="18" charset="0"/>
                          </a:rPr>
                          <m:t>13</m:t>
                        </m:r>
                      </m:sup>
                    </m:sSup>
                  </m:oMath>
                </a14:m>
                <a:r>
                  <a:rPr lang="en-US" sz="2000" dirty="0"/>
                  <a:t> states</a:t>
                </a:r>
              </a:p>
              <a:p>
                <a:pPr lvl="2">
                  <a:lnSpc>
                    <a:spcPct val="120000"/>
                  </a:lnSpc>
                </a:pPr>
                <a:r>
                  <a:rPr lang="en-US" sz="2000" dirty="0"/>
                  <a:t>24-puzzle: </a:t>
                </a:r>
                <a14:m>
                  <m:oMath xmlns:m="http://schemas.openxmlformats.org/officeDocument/2006/math">
                    <m:r>
                      <a:rPr lang="en-US" sz="2000" i="1" dirty="0" smtClean="0">
                        <a:latin typeface="Cambria Math" panose="02040503050406030204" pitchFamily="18" charset="0"/>
                      </a:rPr>
                      <m:t>25!</m:t>
                    </m:r>
                    <m:r>
                      <a:rPr lang="en-US" sz="2000" b="0" i="1" dirty="0" smtClean="0">
                        <a:latin typeface="Cambria Math" panose="02040503050406030204" pitchFamily="18" charset="0"/>
                      </a:rPr>
                      <m:t>/2 </m:t>
                    </m:r>
                    <m:r>
                      <a:rPr lang="en-US" sz="2000" b="0" i="1" dirty="0" smtClean="0">
                        <a:latin typeface="Cambria Math" panose="02040503050406030204" pitchFamily="18" charset="0"/>
                        <a:ea typeface="Cambria Math" panose="02040503050406030204" pitchFamily="18" charset="0"/>
                      </a:rPr>
                      <m:t>≈</m:t>
                    </m:r>
                    <m:r>
                      <a:rPr lang="en-US" sz="2000" i="1" dirty="0" smtClean="0">
                        <a:latin typeface="Cambria Math" panose="02040503050406030204" pitchFamily="18" charset="0"/>
                      </a:rPr>
                      <m:t> 10</m:t>
                    </m:r>
                    <m:r>
                      <a:rPr lang="en-US" sz="2000" i="1" baseline="30000" dirty="0" smtClean="0">
                        <a:latin typeface="Cambria Math" panose="02040503050406030204" pitchFamily="18" charset="0"/>
                      </a:rPr>
                      <m:t>25</m:t>
                    </m:r>
                    <m:r>
                      <a:rPr lang="en-US" sz="2000" i="1" dirty="0" smtClean="0">
                        <a:latin typeface="Cambria Math" panose="02040503050406030204" pitchFamily="18" charset="0"/>
                      </a:rPr>
                      <m:t> </m:t>
                    </m:r>
                  </m:oMath>
                </a14:m>
                <a:r>
                  <a:rPr lang="en-US" sz="2000" dirty="0"/>
                  <a:t>states</a:t>
                </a:r>
                <a:endParaRPr lang="en-US" sz="2000" dirty="0">
                  <a:solidFill>
                    <a:srgbClr val="CC0099"/>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28650" y="1825624"/>
                <a:ext cx="5848350" cy="4803775"/>
              </a:xfrm>
              <a:blipFill>
                <a:blip r:embed="rId3"/>
                <a:stretch>
                  <a:fillRect l="-938" r="-729" b="-127"/>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41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41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41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41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4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3" grpId="0" uiExpand="1" build="p"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20504</TotalTime>
  <Words>5772</Words>
  <Application>Microsoft Office PowerPoint</Application>
  <PresentationFormat>On-screen Show (4:3)</PresentationFormat>
  <Paragraphs>825</Paragraphs>
  <Slides>83</Slides>
  <Notes>63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Arial</vt:lpstr>
      <vt:lpstr>Calibri</vt:lpstr>
      <vt:lpstr>Calibri Light</vt:lpstr>
      <vt:lpstr>Cambria Math</vt:lpstr>
      <vt:lpstr>source sans pro</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Example: Romania Vacation</vt:lpstr>
      <vt:lpstr>Example: Vacuum world</vt:lpstr>
      <vt:lpstr>Example: Sliding-tile puzzle</vt:lpstr>
      <vt:lpstr>Example: Robot motion planning</vt:lpstr>
      <vt:lpstr>Solving search problems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Implementation: Best-First Search Strategy</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131</cp:revision>
  <dcterms:created xsi:type="dcterms:W3CDTF">2020-09-15T14:04:03Z</dcterms:created>
  <dcterms:modified xsi:type="dcterms:W3CDTF">2023-09-20T17:18:52Z</dcterms:modified>
</cp:coreProperties>
</file>